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83" r:id="rId14"/>
    <p:sldId id="278" r:id="rId15"/>
    <p:sldId id="281" r:id="rId16"/>
    <p:sldId id="282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8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6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1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6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5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5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2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4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CEB6-83E3-476C-8956-549DD95613F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FC0A-9AC9-4083-B199-FD45E0859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The Kentucky Association of Career Colleges and Schools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Annual Conference </a:t>
            </a:r>
          </a:p>
          <a:p>
            <a:r>
              <a:rPr lang="en-US" b="1" dirty="0" smtClean="0"/>
              <a:t>August 23, 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6087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Exercise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394980"/>
            <a:ext cx="5105400" cy="44724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What types of service issues do we encounter with our campuses?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Are we fulfilling our customer’s needs?</a:t>
            </a:r>
          </a:p>
          <a:p>
            <a:r>
              <a:rPr lang="en-US" dirty="0" smtClean="0"/>
              <a:t>As an organization</a:t>
            </a:r>
          </a:p>
          <a:p>
            <a:r>
              <a:rPr lang="en-US" dirty="0" smtClean="0"/>
              <a:t>As a group 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s individuals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If not, what more should we be doing?</a:t>
            </a:r>
            <a:endParaRPr lang="en-US" dirty="0"/>
          </a:p>
        </p:txBody>
      </p:sp>
      <p:pic>
        <p:nvPicPr>
          <p:cNvPr id="5122" name="Picture 2" descr="http://t0.gstatic.com/images?q=tbn:ANd9GcT9OtAagaY_dQt4oz-DLOVKLNuXxdva4glsBJhfb2AhzbJ6Rvs8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0" y="2286000"/>
            <a:ext cx="3145432" cy="19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010924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“If we keep doing what we are doing, we are going to keep getting what we are getting.”	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Stephen Covey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1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Principles for Service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877727"/>
              </p:ext>
            </p:extLst>
          </p:nvPr>
        </p:nvGraphicFramePr>
        <p:xfrm>
          <a:off x="457200" y="838200"/>
          <a:ext cx="8229600" cy="5455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670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Principle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Honesty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trust that we will be honest in all the information provided.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Timeliness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will respond to any inquiry or request as soon as possible and will work to resolve any complaint or outstanding issue as top priority.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Availability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reach us using multiple methods (phone, e-mail or chat) whenever we are open for business.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Security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have confidence that we respect and will protect the integrity, confidentiality and privacy of your information.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Consistency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expect excellent service every time, no matter the fault or issue.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will actively communicate with you to raise your awareness of current issues and upcoming changes and the impact to you.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have a continuous improvement culture for customer service and we actively seek ways to improve service and our value to you.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Needs/Empathy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actively listen to you and consider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current and future needs in our service offerings, policies and processes and in planning and preparing for future changes that affect you.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Feedback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regularly seek formal and informal feedback from you.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comply with all acts and regulations that govern our business.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Accountability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take responsibility for our actions, services, and decisions.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470073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Source: Colorado Technical University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2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How </a:t>
            </a:r>
            <a:r>
              <a:rPr lang="en-US" b="1" dirty="0">
                <a:solidFill>
                  <a:srgbClr val="0070C0"/>
                </a:solidFill>
              </a:rPr>
              <a:t>d</a:t>
            </a:r>
            <a:r>
              <a:rPr lang="en-US" b="1" dirty="0" smtClean="0">
                <a:solidFill>
                  <a:srgbClr val="0070C0"/>
                </a:solidFill>
              </a:rPr>
              <a:t>o we </a:t>
            </a:r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reate Evangelism in our Service to Campuses?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4" descr="http://www.ninjagandhi.com/maslow-customer-service-1024x5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943600" cy="339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5943600"/>
            <a:ext cx="807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“There are no traffic jams along the extra mile.”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	Roger Staubach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8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Survey results tell us that many students leave our schools because: </a:t>
            </a:r>
            <a:br>
              <a:rPr lang="en-US" sz="4000" b="1" dirty="0" smtClean="0"/>
            </a:br>
            <a:r>
              <a:rPr lang="en-US" sz="4000" b="1" dirty="0" smtClean="0"/>
              <a:t>they </a:t>
            </a:r>
            <a:r>
              <a:rPr lang="en-US" sz="4000" b="1" i="1" dirty="0" smtClean="0"/>
              <a:t>do not feel connected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or </a:t>
            </a:r>
            <a:br>
              <a:rPr lang="en-US" sz="4000" b="1" dirty="0" smtClean="0"/>
            </a:br>
            <a:r>
              <a:rPr lang="en-US" sz="4000" b="1" dirty="0" smtClean="0"/>
              <a:t>that we are </a:t>
            </a:r>
            <a:r>
              <a:rPr lang="en-US" sz="4000" b="1" i="1" dirty="0" smtClean="0"/>
              <a:t>not truly concerned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about them.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4245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22098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Empathy is at the Core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The Pathos Words…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075709" y="3104720"/>
            <a:ext cx="48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4000" b="1" dirty="0" smtClean="0"/>
              <a:t>Antipathy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4000" b="1" dirty="0" smtClean="0"/>
              <a:t>Sympathy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4000" b="1" dirty="0" smtClean="0"/>
              <a:t>Empathy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4000" b="1" dirty="0" smtClean="0"/>
              <a:t>Apathy</a:t>
            </a:r>
          </a:p>
        </p:txBody>
      </p:sp>
    </p:spTree>
    <p:extLst>
      <p:ext uri="{BB962C8B-B14F-4D97-AF65-F5344CB8AC3E}">
        <p14:creationId xmlns:p14="http://schemas.microsoft.com/office/powerpoint/2010/main" val="3097052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886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action of understanding, being aware of, being sensitive to, and </a:t>
            </a:r>
            <a:r>
              <a:rPr lang="en-US" b="1" i="1" dirty="0" smtClean="0"/>
              <a:t>vicariously</a:t>
            </a:r>
            <a:r>
              <a:rPr lang="en-US" b="1" dirty="0" smtClean="0"/>
              <a:t> experiencing the feelings, thoughts, and experience of another.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6096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Empathy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94892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Professional Empathy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818617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A culture of Professionalism, Empathy and Customer Service is created one employee at a time!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06198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Conversation is Coaching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Establish Goals</a:t>
            </a:r>
          </a:p>
          <a:p>
            <a:r>
              <a:rPr lang="en-US" sz="4400" b="1" dirty="0" smtClean="0"/>
              <a:t>Identify Barriers</a:t>
            </a:r>
          </a:p>
          <a:p>
            <a:r>
              <a:rPr lang="en-US" sz="4400" b="1" dirty="0" smtClean="0"/>
              <a:t>Devise a Plan</a:t>
            </a:r>
          </a:p>
          <a:p>
            <a:r>
              <a:rPr lang="en-US" sz="4400" b="1" dirty="0" smtClean="0"/>
              <a:t>Be Accountable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Empathy, Professionalism and Customer Service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71122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Who Are Our Customers?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00201"/>
            <a:ext cx="4724400" cy="3733800"/>
          </a:xfrm>
        </p:spPr>
        <p:txBody>
          <a:bodyPr/>
          <a:lstStyle/>
          <a:p>
            <a:r>
              <a:rPr lang="en-US" b="1" dirty="0" smtClean="0"/>
              <a:t>Internal Customers </a:t>
            </a:r>
            <a:r>
              <a:rPr lang="en-US" dirty="0" smtClean="0"/>
              <a:t>– they are the colleagues we deal with on a daily basis.</a:t>
            </a:r>
          </a:p>
          <a:p>
            <a:r>
              <a:rPr lang="en-US" b="1" dirty="0" smtClean="0"/>
              <a:t>External Customers </a:t>
            </a:r>
            <a:r>
              <a:rPr lang="en-US" dirty="0" smtClean="0"/>
              <a:t>– The people who buy our services.</a:t>
            </a:r>
            <a:endParaRPr lang="en-US" dirty="0"/>
          </a:p>
        </p:txBody>
      </p:sp>
      <p:pic>
        <p:nvPicPr>
          <p:cNvPr id="4098" name="Picture 2" descr="http://t3.gstatic.com/images?q=tbn:ANd9GcTYcNQ6EZ8YyFO5GNknPn-bUWCJZnLnqqMYOKUuHTN8vdQaAeI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8885"/>
            <a:ext cx="3048976" cy="190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27" y="5680364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“It is not the employer who pays the wages. Employers only handle the money. </a:t>
            </a:r>
            <a:endParaRPr lang="en-US" i="1" dirty="0">
              <a:solidFill>
                <a:srgbClr val="0070C0"/>
              </a:solidFill>
            </a:endParaRPr>
          </a:p>
          <a:p>
            <a:pPr algn="ctr"/>
            <a:r>
              <a:rPr lang="en-US" i="1" dirty="0" smtClean="0">
                <a:solidFill>
                  <a:srgbClr val="0070C0"/>
                </a:solidFill>
              </a:rPr>
              <a:t>It is the customer who pays the wages.”			</a:t>
            </a:r>
          </a:p>
          <a:p>
            <a:r>
              <a:rPr lang="en-US" sz="1600" i="1" dirty="0">
                <a:solidFill>
                  <a:srgbClr val="0070C0"/>
                </a:solidFill>
              </a:rPr>
              <a:t>	</a:t>
            </a:r>
            <a:r>
              <a:rPr lang="en-US" sz="1600" i="1" dirty="0" smtClean="0">
                <a:solidFill>
                  <a:srgbClr val="0070C0"/>
                </a:solidFill>
              </a:rPr>
              <a:t>							</a:t>
            </a:r>
            <a:r>
              <a:rPr lang="en-US" sz="1600" dirty="0" smtClean="0">
                <a:solidFill>
                  <a:srgbClr val="0070C0"/>
                </a:solidFill>
              </a:rPr>
              <a:t>Henry Ford</a:t>
            </a:r>
            <a:endParaRPr lang="en-US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6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Customer Service Test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2364534"/>
            <a:ext cx="4343400" cy="20239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Would </a:t>
            </a:r>
            <a:r>
              <a:rPr lang="en-US" b="1" i="1" dirty="0" smtClean="0"/>
              <a:t>I</a:t>
            </a:r>
            <a:r>
              <a:rPr lang="en-US" dirty="0" smtClean="0"/>
              <a:t> be satisfied or </a:t>
            </a:r>
            <a:r>
              <a:rPr lang="en-US" b="1" i="1" dirty="0" smtClean="0"/>
              <a:t>pay</a:t>
            </a:r>
            <a:r>
              <a:rPr lang="en-US" dirty="0" smtClean="0"/>
              <a:t> for the service I just delivered?</a:t>
            </a:r>
            <a:endParaRPr lang="en-US" dirty="0"/>
          </a:p>
        </p:txBody>
      </p:sp>
      <p:pic>
        <p:nvPicPr>
          <p:cNvPr id="5" name="Picture 8" descr="http://api.ning.com/files/stJG9EsgetcZxjq9EMrbpeSitiVblthHEI4j45RqJl-Xy4QbWcCEuoXdzcNkoCpQxCoe0GN1ZmhMl7LqjrrMIDPUHcuAuJVe/excellentcustomerserv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3276600" cy="21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48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“Rule 1: The customer is always right. Rule 2: if the customer is ever wrong, re-read Rule 1.”					</a:t>
            </a:r>
            <a:r>
              <a:rPr lang="en-US" sz="1600" dirty="0" smtClean="0">
                <a:solidFill>
                  <a:srgbClr val="0070C0"/>
                </a:solidFill>
              </a:rPr>
              <a:t>Stew Leonard, CEO Stew Leonard’s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2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Moments of Truth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48764"/>
            <a:ext cx="5334000" cy="304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certain key points of contact that determine a customer’s view of: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b="1" dirty="0" smtClean="0"/>
              <a:t>you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b="1" dirty="0" smtClean="0"/>
              <a:t>department</a:t>
            </a:r>
          </a:p>
          <a:p>
            <a:r>
              <a:rPr lang="en-US" dirty="0" smtClean="0"/>
              <a:t>your </a:t>
            </a:r>
            <a:r>
              <a:rPr lang="en-US" b="1" dirty="0" smtClean="0"/>
              <a:t>organization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are called </a:t>
            </a:r>
            <a:r>
              <a:rPr lang="en-US" b="1" dirty="0" smtClean="0"/>
              <a:t>“Moments of Truth.”</a:t>
            </a:r>
            <a:endParaRPr lang="en-US" b="1" dirty="0"/>
          </a:p>
        </p:txBody>
      </p:sp>
      <p:pic>
        <p:nvPicPr>
          <p:cNvPr id="9220" name="Picture 4" descr="http://1.bp.blogspot.com/_MCBNSn1DlAU/Sbe_pAsLNFI/AAAAAAAACEY/Fr8eGQlddKY/s400/the-moment-of-tr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2246998" cy="238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334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“The more you engage with customers the clearer things become and the easier it is to determine what you should be doing.”					</a:t>
            </a:r>
          </a:p>
          <a:p>
            <a:r>
              <a:rPr lang="en-US" sz="1600" i="1" dirty="0">
                <a:solidFill>
                  <a:srgbClr val="0070C0"/>
                </a:solidFill>
              </a:rPr>
              <a:t>	</a:t>
            </a:r>
            <a:r>
              <a:rPr lang="en-US" sz="1600" i="1" dirty="0" smtClean="0">
                <a:solidFill>
                  <a:srgbClr val="0070C0"/>
                </a:solidFill>
              </a:rPr>
              <a:t>					</a:t>
            </a:r>
            <a:r>
              <a:rPr lang="en-US" sz="1600" dirty="0" smtClean="0">
                <a:solidFill>
                  <a:srgbClr val="0070C0"/>
                </a:solidFill>
              </a:rPr>
              <a:t>John Russell, President, Harley Davidson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9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Exercise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00200"/>
            <a:ext cx="5105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Think about a really good customer service experience you have had.</a:t>
            </a:r>
          </a:p>
          <a:p>
            <a:r>
              <a:rPr lang="en-US" dirty="0" smtClean="0"/>
              <a:t>What were the “Moments of Truth?”</a:t>
            </a:r>
          </a:p>
          <a:p>
            <a:r>
              <a:rPr lang="en-US" dirty="0" smtClean="0"/>
              <a:t>Why was it a good experience?</a:t>
            </a:r>
            <a:endParaRPr lang="en-US" dirty="0"/>
          </a:p>
        </p:txBody>
      </p:sp>
      <p:pic>
        <p:nvPicPr>
          <p:cNvPr id="5122" name="Picture 2" descr="http://t0.gstatic.com/images?q=tbn:ANd9GcT9OtAagaY_dQt4oz-DLOVKLNuXxdva4glsBJhfb2AhzbJ6Rvs8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0" y="2286000"/>
            <a:ext cx="3145432" cy="19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94360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	“Unless you have 100% customer satisfaction…you must improve.”	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Horst Schultz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9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Exercise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447800"/>
            <a:ext cx="5105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Think about a really poor customer service experience you have had.</a:t>
            </a:r>
          </a:p>
          <a:p>
            <a:r>
              <a:rPr lang="en-US" dirty="0" smtClean="0"/>
              <a:t>What were the “Moments of Truth?”</a:t>
            </a:r>
          </a:p>
          <a:p>
            <a:r>
              <a:rPr lang="en-US" dirty="0" smtClean="0"/>
              <a:t>Why was it a bad experience?</a:t>
            </a:r>
            <a:endParaRPr lang="en-US" dirty="0"/>
          </a:p>
        </p:txBody>
      </p:sp>
      <p:pic>
        <p:nvPicPr>
          <p:cNvPr id="5122" name="Picture 2" descr="http://t0.gstatic.com/images?q=tbn:ANd9GcT9OtAagaY_dQt4oz-DLOVKLNuXxdva4glsBJhfb2AhzbJ6Rvs8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0" y="2286000"/>
            <a:ext cx="3145432" cy="19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410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“If you make customers unhappy in the physical world, they might tell 6 friends. If you make customers unhappy on the Internet, they can each tell 6,000 friends.”	</a:t>
            </a:r>
            <a:r>
              <a:rPr lang="en-US" dirty="0" smtClean="0">
                <a:solidFill>
                  <a:srgbClr val="0070C0"/>
                </a:solidFill>
              </a:rPr>
              <a:t>		</a:t>
            </a:r>
          </a:p>
          <a:p>
            <a:r>
              <a:rPr lang="en-US" sz="1600" dirty="0">
                <a:solidFill>
                  <a:srgbClr val="0070C0"/>
                </a:solidFill>
              </a:rPr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							Jeff Bezos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3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Keys to Customer Service in Organizations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447800"/>
            <a:ext cx="449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“Run Around”</a:t>
            </a:r>
          </a:p>
          <a:p>
            <a:r>
              <a:rPr lang="en-US" dirty="0" smtClean="0"/>
              <a:t>Accurate information</a:t>
            </a:r>
          </a:p>
          <a:p>
            <a:r>
              <a:rPr lang="en-US" dirty="0" smtClean="0"/>
              <a:t>Effective support systems &amp; collaboration</a:t>
            </a:r>
          </a:p>
          <a:p>
            <a:r>
              <a:rPr lang="en-US" dirty="0" smtClean="0"/>
              <a:t>Immediate solutions or referrals</a:t>
            </a:r>
          </a:p>
          <a:p>
            <a:r>
              <a:rPr lang="en-US" dirty="0" smtClean="0"/>
              <a:t>“Owning” the customer’s agenda</a:t>
            </a:r>
          </a:p>
          <a:p>
            <a:r>
              <a:rPr lang="en-US" dirty="0" smtClean="0"/>
              <a:t>Friendly environment</a:t>
            </a:r>
            <a:endParaRPr lang="en-US" dirty="0"/>
          </a:p>
        </p:txBody>
      </p:sp>
      <p:pic>
        <p:nvPicPr>
          <p:cNvPr id="10242" name="Picture 2" descr="http://t1.gstatic.com/images?q=tbn:ANd9GcRRjSfGzp2J8R7KpC7YHb0JzYmH7j-uqwyp5XY-kquMiasJVcrR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0164"/>
            <a:ext cx="3305175" cy="247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943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“The goal as a company is to have customer service that is not just the best but legendary.”		</a:t>
            </a:r>
            <a:r>
              <a:rPr lang="en-US" sz="1600" dirty="0" smtClean="0">
                <a:solidFill>
                  <a:srgbClr val="0070C0"/>
                </a:solidFill>
              </a:rPr>
              <a:t>Sam Walton, Founder Wal-Mart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6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Keys to Service for Individuals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295400"/>
            <a:ext cx="4876800" cy="5218329"/>
          </a:xfrm>
        </p:spPr>
        <p:txBody>
          <a:bodyPr/>
          <a:lstStyle/>
          <a:p>
            <a:r>
              <a:rPr lang="en-US" dirty="0" smtClean="0"/>
              <a:t>Knowledgeable</a:t>
            </a:r>
          </a:p>
          <a:p>
            <a:r>
              <a:rPr lang="en-US" dirty="0" smtClean="0"/>
              <a:t>Empowered</a:t>
            </a:r>
          </a:p>
          <a:p>
            <a:r>
              <a:rPr lang="en-US" dirty="0" smtClean="0"/>
              <a:t>Empathetic</a:t>
            </a:r>
          </a:p>
          <a:p>
            <a:r>
              <a:rPr lang="en-US" dirty="0" smtClean="0"/>
              <a:t>Not defensive</a:t>
            </a:r>
          </a:p>
          <a:p>
            <a:r>
              <a:rPr lang="en-US" dirty="0" smtClean="0"/>
              <a:t>Driven to satisfy customers</a:t>
            </a:r>
          </a:p>
          <a:p>
            <a:r>
              <a:rPr lang="en-US" dirty="0" smtClean="0"/>
              <a:t>Supported by solid systems</a:t>
            </a:r>
          </a:p>
          <a:p>
            <a:r>
              <a:rPr lang="en-US" dirty="0" smtClean="0"/>
              <a:t>Professional</a:t>
            </a:r>
          </a:p>
          <a:p>
            <a:endParaRPr lang="en-US" dirty="0"/>
          </a:p>
        </p:txBody>
      </p:sp>
      <p:pic>
        <p:nvPicPr>
          <p:cNvPr id="11266" name="Picture 2" descr="http://cdn.content.compendiumblog.com/uploads/user/8574d69b-b83b-102a-92aa-669ad046edd4/856de3a2-64d5-4181-b02d-0a6fd88d5021/Image/e282f6db8662a86527f17911e21ca3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24499"/>
            <a:ext cx="2898775" cy="219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577831" y="5867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		“Aim for service and success will follow.”					</a:t>
            </a:r>
            <a:r>
              <a:rPr lang="en-US" sz="1600" dirty="0" smtClean="0">
                <a:solidFill>
                  <a:srgbClr val="0070C0"/>
                </a:solidFill>
              </a:rPr>
              <a:t>Albert Schweitzer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8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721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Kentucky Association of Career Colleges and Schools </vt:lpstr>
      <vt:lpstr>Empathy, Professionalism and Customer Service</vt:lpstr>
      <vt:lpstr>Who Are Our Customers?</vt:lpstr>
      <vt:lpstr>Customer Service Test</vt:lpstr>
      <vt:lpstr>Moments of Truth</vt:lpstr>
      <vt:lpstr>Exercise</vt:lpstr>
      <vt:lpstr>Exercise</vt:lpstr>
      <vt:lpstr>Keys to Customer Service in Organizations</vt:lpstr>
      <vt:lpstr>Keys to Service for Individuals</vt:lpstr>
      <vt:lpstr>Exercise</vt:lpstr>
      <vt:lpstr>Principles for Service</vt:lpstr>
      <vt:lpstr>How do we create Evangelism in our Service to Campuses?</vt:lpstr>
      <vt:lpstr>Survey results tell us that many students leave our schools because:  they do not feel connected  or  that we are not truly concerned  about them.</vt:lpstr>
      <vt:lpstr>Empathy is at the Core</vt:lpstr>
      <vt:lpstr>The action of understanding, being aware of, being sensitive to, and vicariously experiencing the feelings, thoughts, and experience of another.</vt:lpstr>
      <vt:lpstr>Professional Empathy</vt:lpstr>
      <vt:lpstr>A culture of Professionalism, Empathy and Customer Service is created one employee at a time!</vt:lpstr>
      <vt:lpstr>The Conversation is Coaching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Kentucky Association of Career Colleges and Schools</dc:title>
  <dc:creator>owner</dc:creator>
  <cp:lastModifiedBy>Candace</cp:lastModifiedBy>
  <cp:revision>18</cp:revision>
  <dcterms:created xsi:type="dcterms:W3CDTF">2013-08-20T22:28:32Z</dcterms:created>
  <dcterms:modified xsi:type="dcterms:W3CDTF">2013-08-28T21:32:36Z</dcterms:modified>
</cp:coreProperties>
</file>