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47"/>
  </p:notesMasterIdLst>
  <p:handoutMasterIdLst>
    <p:handoutMasterId r:id="rId48"/>
  </p:handoutMasterIdLst>
  <p:sldIdLst>
    <p:sldId id="256" r:id="rId2"/>
    <p:sldId id="321" r:id="rId3"/>
    <p:sldId id="322" r:id="rId4"/>
    <p:sldId id="296" r:id="rId5"/>
    <p:sldId id="293" r:id="rId6"/>
    <p:sldId id="323" r:id="rId7"/>
    <p:sldId id="287" r:id="rId8"/>
    <p:sldId id="288" r:id="rId9"/>
    <p:sldId id="294" r:id="rId10"/>
    <p:sldId id="268" r:id="rId11"/>
    <p:sldId id="267" r:id="rId12"/>
    <p:sldId id="269" r:id="rId13"/>
    <p:sldId id="295" r:id="rId14"/>
    <p:sldId id="307" r:id="rId15"/>
    <p:sldId id="270" r:id="rId16"/>
    <p:sldId id="298" r:id="rId17"/>
    <p:sldId id="299" r:id="rId18"/>
    <p:sldId id="308" r:id="rId19"/>
    <p:sldId id="309" r:id="rId20"/>
    <p:sldId id="310" r:id="rId21"/>
    <p:sldId id="311" r:id="rId22"/>
    <p:sldId id="343" r:id="rId23"/>
    <p:sldId id="346" r:id="rId24"/>
    <p:sldId id="344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27" r:id="rId33"/>
    <p:sldId id="334" r:id="rId34"/>
    <p:sldId id="335" r:id="rId35"/>
    <p:sldId id="320" r:id="rId36"/>
    <p:sldId id="326" r:id="rId37"/>
    <p:sldId id="333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5" r:id="rId46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800"/>
    <a:srgbClr val="B9A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>
        <p:scale>
          <a:sx n="70" d="100"/>
          <a:sy n="70" d="100"/>
        </p:scale>
        <p:origin x="-138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0154-BEC1-4D55-80CB-B5D27359A898}" type="datetimeFigureOut">
              <a:rPr lang="en-US" smtClean="0"/>
              <a:t>8/19/2012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83C74-B209-4B81-8ACB-D80134EC3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9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4BC12-29E0-4902-ABBE-0E0FD32F6E2F}" type="datetimeFigureOut">
              <a:rPr lang="en-US" smtClean="0"/>
              <a:t>8/19/2012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9707-D52A-4108-BF19-DE83F386C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4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66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14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07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12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34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2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2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23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9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9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3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5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6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8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5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08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4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7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8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9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44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22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7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31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2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9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80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2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96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9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9707-D52A-4108-BF19-DE83F386C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C06F01-C36B-4C2B-9C17-479771BB741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VonaoA7hW8&amp;list=PL7899C2200CBD827A&amp;index=4&amp;feature=plpp_vide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1VonaoA7hW8&amp;list=PL7899C2200CBD827A&amp;index=4&amp;feature=plpp_vide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.ed.gov/index.cf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finance-economics/microeconomics/v/law-of-deman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google.com/imgres?imgurl=http://www.historycooperative.org/journals/jah/91.4/images/hall_fig01b.jpg&amp;imgrefurl=http://www.historycooperative.org/journals/jah/91.4/hall.html&amp;usg=__UNKLmDZY6Y0ozmP_PVbFcHxwjJA=&amp;h=437&amp;w=650&amp;sz=114&amp;hl=en&amp;start=3&amp;um=1&amp;itbs=1&amp;tbnid=yRBGmUGHDYfCiM:&amp;tbnh=92&amp;tbnw=137&amp;prev=/images?q=civil+rights+protests&amp;um=1&amp;hl=en&amp;safe=active&amp;sa=N&amp;gbv=2&amp;ndsp=20&amp;tbs=isch:1" TargetMode="External"/><Relationship Id="rId7" Type="http://schemas.openxmlformats.org/officeDocument/2006/relationships/hyperlink" Target="http://www.google.com/imgres?imgurl=http://www.almightydad.com/wp-content/uploads/2009/05/CellPhoneDriving.jpg&amp;imgrefurl=http://www.almightydad.com/reviews/cell-phones-suck&amp;usg=__iuwPFp7M4MpGZqAPJd2nDVKMUug=&amp;h=282&amp;w=425&amp;sz=9&amp;hl=en&amp;start=9&amp;um=1&amp;itbs=1&amp;tbnid=l_mTyE1MROcMmM:&amp;tbnh=84&amp;tbnw=126&amp;prev=/images?q=carrying+cell+phones&amp;um=1&amp;hl=en&amp;safe=active&amp;sa=G&amp;gbv=2&amp;tbs=isch: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/imgres?imgurl=http://cache4.asset-cache.net/xc/200137494-001.jpg?v=1&amp;c=IWSAsset&amp;k=2&amp;d=EDF6F2F4F969CEBD62AB0BF480B44DE5EE66FA52007DD98950D8E79B9199538B9DD67CA1DA4E9F71&amp;imgrefurl=http://www.jupiterimages.com/Image/royaltyFree/200137494-001&amp;usg=__RmPBuFNRbrh8860vhgcR9-Mx2k8=&amp;h=506&amp;w=336&amp;sz=28&amp;hl=en&amp;start=16&amp;um=1&amp;itbs=1&amp;tbnid=n_sC-EsDkLpHqM:&amp;tbnh=131&amp;tbnw=87&amp;prev=/images?q=carrying+boomboxes&amp;um=1&amp;hl=en&amp;safe=active&amp;sa=G&amp;gbv=2&amp;tbs=isch:1" TargetMode="Externa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3" y="1524002"/>
            <a:ext cx="8358247" cy="912805"/>
          </a:xfrm>
        </p:spPr>
        <p:txBody>
          <a:bodyPr>
            <a:noAutofit/>
          </a:bodyPr>
          <a:lstStyle/>
          <a:p>
            <a:pPr eaLnBrk="1" hangingPunct="1"/>
            <a:r>
              <a:rPr lang="fr-CA" sz="5400" b="1" dirty="0" err="1" smtClean="0">
                <a:solidFill>
                  <a:srgbClr val="FFFF00"/>
                </a:solidFill>
                <a:latin typeface="Arial Narrow" pitchFamily="34" charset="0"/>
              </a:rPr>
              <a:t>Leveraging</a:t>
            </a:r>
            <a:r>
              <a:rPr lang="fr-CA" sz="5400" b="1" dirty="0" smtClean="0">
                <a:solidFill>
                  <a:srgbClr val="FFFF00"/>
                </a:solidFill>
                <a:latin typeface="Arial Narrow" pitchFamily="34" charset="0"/>
              </a:rPr>
              <a:t> Technology </a:t>
            </a:r>
            <a:r>
              <a:rPr lang="fr-CA" sz="5400" b="1" dirty="0" err="1">
                <a:solidFill>
                  <a:srgbClr val="FFFF00"/>
                </a:solidFill>
                <a:latin typeface="Arial Narrow" pitchFamily="34" charset="0"/>
              </a:rPr>
              <a:t>W</a:t>
            </a:r>
            <a:r>
              <a:rPr lang="fr-CA" sz="5400" b="1" dirty="0" err="1" smtClean="0">
                <a:solidFill>
                  <a:srgbClr val="FFFF00"/>
                </a:solidFill>
                <a:latin typeface="Arial Narrow" pitchFamily="34" charset="0"/>
              </a:rPr>
              <a:t>ithout</a:t>
            </a:r>
            <a:r>
              <a:rPr lang="fr-CA" sz="5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fr-CA" sz="5400" b="1" dirty="0" err="1" smtClean="0">
                <a:solidFill>
                  <a:srgbClr val="FFFF00"/>
                </a:solidFill>
                <a:latin typeface="Arial Narrow" pitchFamily="34" charset="0"/>
              </a:rPr>
              <a:t>Being</a:t>
            </a:r>
            <a:r>
              <a:rPr lang="fr-CA" sz="5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fr-CA" sz="5400" b="1" dirty="0" err="1">
                <a:solidFill>
                  <a:srgbClr val="FFFF00"/>
                </a:solidFill>
                <a:latin typeface="Arial Narrow" pitchFamily="34" charset="0"/>
              </a:rPr>
              <a:t>R</a:t>
            </a:r>
            <a:r>
              <a:rPr lang="fr-CA" sz="5400" b="1" dirty="0" err="1" smtClean="0">
                <a:solidFill>
                  <a:srgbClr val="FFFF00"/>
                </a:solidFill>
                <a:latin typeface="Arial Narrow" pitchFamily="34" charset="0"/>
              </a:rPr>
              <a:t>eplaced</a:t>
            </a:r>
            <a:r>
              <a:rPr lang="fr-CA" sz="5400" b="1" dirty="0" smtClean="0">
                <a:solidFill>
                  <a:srgbClr val="FFFF00"/>
                </a:solidFill>
                <a:latin typeface="Arial Narrow" pitchFamily="34" charset="0"/>
              </a:rPr>
              <a:t> by It:</a:t>
            </a:r>
            <a:br>
              <a:rPr lang="fr-CA" sz="54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fr-CA" b="1" dirty="0" err="1" smtClean="0">
                <a:latin typeface="Arial Narrow" pitchFamily="34" charset="0"/>
              </a:rPr>
              <a:t>Adapting</a:t>
            </a:r>
            <a:r>
              <a:rPr lang="fr-CA" b="1" dirty="0" smtClean="0">
                <a:latin typeface="Arial Narrow" pitchFamily="34" charset="0"/>
              </a:rPr>
              <a:t> </a:t>
            </a:r>
            <a:r>
              <a:rPr lang="fr-CA" b="1" dirty="0" smtClean="0">
                <a:latin typeface="Arial Narrow" pitchFamily="34" charset="0"/>
              </a:rPr>
              <a:t>the </a:t>
            </a:r>
            <a:r>
              <a:rPr lang="fr-CA" b="1" dirty="0" err="1" smtClean="0">
                <a:latin typeface="Arial Narrow" pitchFamily="34" charset="0"/>
              </a:rPr>
              <a:t>Flipped</a:t>
            </a:r>
            <a:r>
              <a:rPr lang="fr-CA" b="1" dirty="0" smtClean="0">
                <a:latin typeface="Arial Narrow" pitchFamily="34" charset="0"/>
              </a:rPr>
              <a:t> </a:t>
            </a:r>
            <a:r>
              <a:rPr lang="fr-CA" b="1" dirty="0" err="1" smtClean="0">
                <a:latin typeface="Arial Narrow" pitchFamily="34" charset="0"/>
              </a:rPr>
              <a:t>Classroom</a:t>
            </a:r>
            <a:r>
              <a:rPr lang="fr-CA" b="1" dirty="0" smtClean="0">
                <a:latin typeface="Arial Narrow" pitchFamily="34" charset="0"/>
              </a:rPr>
              <a:t> 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4343400"/>
            <a:ext cx="7924800" cy="62230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CA" sz="2400" b="1" dirty="0" smtClean="0">
                <a:solidFill>
                  <a:srgbClr val="FFFF00"/>
                </a:solidFill>
              </a:rPr>
              <a:t>Jeff  Schillinger</a:t>
            </a:r>
          </a:p>
          <a:p>
            <a:pPr algn="ctr" eaLnBrk="1" hangingPunct="1"/>
            <a:r>
              <a:rPr lang="fr-CA" sz="2400" b="1" dirty="0" smtClean="0">
                <a:solidFill>
                  <a:srgbClr val="FFFF00"/>
                </a:solidFill>
              </a:rPr>
              <a:t>August </a:t>
            </a:r>
            <a:r>
              <a:rPr lang="fr-CA" sz="2400" b="1" dirty="0" smtClean="0">
                <a:solidFill>
                  <a:srgbClr val="FFFF00"/>
                </a:solidFill>
              </a:rPr>
              <a:t>2012</a:t>
            </a:r>
          </a:p>
          <a:p>
            <a:pPr algn="ctr" eaLnBrk="1" hangingPunct="1"/>
            <a:endParaRPr lang="fr-CA" sz="24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fr-CA" sz="2400" b="1" dirty="0" smtClean="0">
                <a:solidFill>
                  <a:srgbClr val="FFFF00"/>
                </a:solidFill>
              </a:rPr>
              <a:t>For a copy of the </a:t>
            </a:r>
            <a:r>
              <a:rPr lang="fr-CA" sz="2400" b="1" dirty="0" err="1" smtClean="0">
                <a:solidFill>
                  <a:srgbClr val="FFFF00"/>
                </a:solidFill>
              </a:rPr>
              <a:t>slides</a:t>
            </a:r>
            <a:r>
              <a:rPr lang="fr-CA" sz="2400" b="1" dirty="0" smtClean="0">
                <a:solidFill>
                  <a:srgbClr val="FFFF00"/>
                </a:solidFill>
              </a:rPr>
              <a:t>, </a:t>
            </a:r>
            <a:r>
              <a:rPr lang="fr-CA" sz="2400" b="1" dirty="0" err="1" smtClean="0">
                <a:solidFill>
                  <a:srgbClr val="FFFF00"/>
                </a:solidFill>
              </a:rPr>
              <a:t>please</a:t>
            </a:r>
            <a:r>
              <a:rPr lang="fr-CA" sz="2400" b="1" dirty="0" smtClean="0">
                <a:solidFill>
                  <a:srgbClr val="FFFF00"/>
                </a:solidFill>
              </a:rPr>
              <a:t> email me at:</a:t>
            </a:r>
          </a:p>
          <a:p>
            <a:pPr algn="ctr" eaLnBrk="1" hangingPunct="1"/>
            <a:r>
              <a:rPr lang="fr-CA" sz="2400" b="1" dirty="0" smtClean="0">
                <a:solidFill>
                  <a:srgbClr val="FFFF00"/>
                </a:solidFill>
              </a:rPr>
              <a:t>jeffreyschillinger@hotmail.com</a:t>
            </a:r>
          </a:p>
          <a:p>
            <a:pPr algn="ctr" eaLnBrk="1" hangingPunct="1"/>
            <a:endParaRPr lang="fr-CA" sz="24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fr-CA" sz="24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fr-CA" sz="24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fr-CA" sz="24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fr-CA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14402"/>
            <a:ext cx="7696200" cy="150018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Attracting the Net Generation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Requires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an Infectious Message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jeff.schillinger\Local Settings\Temporary Internet Files\Content.IE5\W5TCE1D3\MC90044146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687472"/>
            <a:ext cx="3504857" cy="35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5090" y="2971802"/>
            <a:ext cx="12988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Bueller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Bueller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6" t="9604" r="46114" b="50000"/>
          <a:stretch/>
        </p:blipFill>
        <p:spPr>
          <a:xfrm>
            <a:off x="3733802" y="3589869"/>
            <a:ext cx="571897" cy="569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Infectious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/>
            <a:r>
              <a:rPr lang="en-US" sz="2800" dirty="0" smtClean="0">
                <a:solidFill>
                  <a:srgbClr val="FFFF00"/>
                </a:solidFill>
              </a:rPr>
              <a:t>Excellence – Must be the Best in Breed</a:t>
            </a:r>
          </a:p>
          <a:p>
            <a:pPr marL="457200" lvl="2" indent="-457200"/>
            <a:endParaRPr lang="en-US" sz="2800" dirty="0" smtClean="0"/>
          </a:p>
          <a:p>
            <a:pPr marL="457200" lvl="2" indent="-457200"/>
            <a:r>
              <a:rPr lang="en-US" sz="2800" dirty="0" smtClean="0"/>
              <a:t>Uniqueness – One of a Kind Experience</a:t>
            </a:r>
          </a:p>
          <a:p>
            <a:pPr marL="457200" lvl="2" indent="-457200"/>
            <a:endParaRPr lang="en-US" sz="2800" dirty="0" smtClean="0"/>
          </a:p>
          <a:p>
            <a:pPr marL="457200" lvl="2" indent="-457200"/>
            <a:r>
              <a:rPr lang="en-US" sz="2800" dirty="0" smtClean="0">
                <a:solidFill>
                  <a:srgbClr val="FFFF00"/>
                </a:solidFill>
              </a:rPr>
              <a:t> Aesthetics – Must be Appealing to the Senses</a:t>
            </a:r>
          </a:p>
          <a:p>
            <a:pPr marL="457200" lvl="2" indent="-457200"/>
            <a:endParaRPr lang="en-US" sz="2800" dirty="0" smtClean="0"/>
          </a:p>
          <a:p>
            <a:pPr marL="457200" lvl="2" indent="-457200"/>
            <a:r>
              <a:rPr lang="en-US" sz="2800" dirty="0" smtClean="0"/>
              <a:t>Association – Linked to Organizations or 			        Individuals who are respected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Infectious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/>
            <a:r>
              <a:rPr lang="en-US" sz="2800" dirty="0" smtClean="0">
                <a:solidFill>
                  <a:srgbClr val="FFFF00"/>
                </a:solidFill>
              </a:rPr>
              <a:t>Engagement – Emotional Involvement</a:t>
            </a:r>
          </a:p>
          <a:p>
            <a:pPr marL="457200" lvl="2" indent="-457200"/>
            <a:endParaRPr lang="en-US" sz="2800" dirty="0" smtClean="0"/>
          </a:p>
          <a:p>
            <a:pPr marL="457200" lvl="2" indent="-457200"/>
            <a:r>
              <a:rPr lang="en-US" sz="2800" dirty="0" smtClean="0"/>
              <a:t>Personification – Character and Personality</a:t>
            </a:r>
          </a:p>
          <a:p>
            <a:pPr marL="457200" lvl="2" indent="-457200"/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Discernible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/>
            <a:r>
              <a:rPr lang="en-US" sz="2800" dirty="0" smtClean="0">
                <a:solidFill>
                  <a:srgbClr val="FFFF00"/>
                </a:solidFill>
              </a:rPr>
              <a:t>Cost – Value for the Money</a:t>
            </a:r>
          </a:p>
          <a:p>
            <a:pPr marL="914400" lvl="3" indent="-457200"/>
            <a:r>
              <a:rPr lang="en-US" sz="2400" u="sng" dirty="0" smtClean="0"/>
              <a:t>Functional  Value</a:t>
            </a:r>
            <a:r>
              <a:rPr lang="en-US" sz="2400" dirty="0" smtClean="0"/>
              <a:t> – Meets Defined Needs</a:t>
            </a:r>
          </a:p>
          <a:p>
            <a:pPr marL="914400" lvl="3" indent="-457200"/>
            <a:r>
              <a:rPr lang="en-US" sz="2400" u="sng" dirty="0" smtClean="0">
                <a:solidFill>
                  <a:srgbClr val="FFFF00"/>
                </a:solidFill>
              </a:rPr>
              <a:t>Nostalgic Value </a:t>
            </a:r>
            <a:r>
              <a:rPr lang="en-US" sz="2400" dirty="0" smtClean="0">
                <a:solidFill>
                  <a:srgbClr val="FFFF00"/>
                </a:solidFill>
              </a:rPr>
              <a:t>-  Evokes Sentimental Linkages</a:t>
            </a:r>
          </a:p>
          <a:p>
            <a:pPr marL="914400" lvl="3" indent="-457200"/>
            <a:r>
              <a:rPr lang="en-US" sz="2400" u="sng" dirty="0" smtClean="0"/>
              <a:t>Expressive Value </a:t>
            </a:r>
            <a:r>
              <a:rPr lang="en-US" sz="2400" dirty="0" smtClean="0"/>
              <a:t>– Other Users Value the Product or 		         Process</a:t>
            </a:r>
          </a:p>
          <a:p>
            <a:pPr marL="914400" lvl="3" indent="-457200">
              <a:tabLst>
                <a:tab pos="2457450" algn="l"/>
                <a:tab pos="3146425" algn="l"/>
                <a:tab pos="3371850" algn="l"/>
              </a:tabLst>
            </a:pPr>
            <a:r>
              <a:rPr lang="en-US" sz="2400" u="sng" dirty="0" smtClean="0">
                <a:solidFill>
                  <a:srgbClr val="FFFF00"/>
                </a:solidFill>
              </a:rPr>
              <a:t>Opportunity Cost </a:t>
            </a:r>
            <a:r>
              <a:rPr lang="en-US" sz="2400" dirty="0" smtClean="0">
                <a:solidFill>
                  <a:srgbClr val="FFFF00"/>
                </a:solidFill>
              </a:rPr>
              <a:t>– Are they willing to give up 				something else they like for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 Generation is Self-Teaching.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Those of us that are older need to develop that skill</a:t>
            </a:r>
          </a:p>
          <a:p>
            <a:endParaRPr lang="en-US" dirty="0"/>
          </a:p>
          <a:p>
            <a:r>
              <a:rPr lang="en-US" dirty="0" smtClean="0"/>
              <a:t>Technology provides resources for self-teaching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Teaching the Net Generation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://2.bp.blogspot.com/_Vd4EHHL-ias/SL7QfWJQhpI/AAAAAAAAAb0/ha5sUJVVJkY/s400/Google+Office+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432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5063" t="26697" r="59617" b="35281"/>
          <a:stretch>
            <a:fillRect/>
          </a:stretch>
        </p:blipFill>
        <p:spPr bwMode="auto">
          <a:xfrm>
            <a:off x="3962400" y="685800"/>
            <a:ext cx="480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15064" t="29412" r="59136" b="37269"/>
          <a:stretch>
            <a:fillRect/>
          </a:stretch>
        </p:blipFill>
        <p:spPr bwMode="auto">
          <a:xfrm>
            <a:off x="3962400" y="3733800"/>
            <a:ext cx="480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8288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l="14743" t="29864" r="58976" b="26265"/>
          <a:stretch>
            <a:fillRect/>
          </a:stretch>
        </p:blipFill>
        <p:spPr bwMode="auto">
          <a:xfrm>
            <a:off x="290016" y="381002"/>
            <a:ext cx="4657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2057400"/>
            <a:ext cx="268337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6" t="24782" r="11673" b="13624"/>
          <a:stretch/>
        </p:blipFill>
        <p:spPr bwMode="auto">
          <a:xfrm>
            <a:off x="299113" y="3429000"/>
            <a:ext cx="464862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2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Flipping the Classroom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Flipped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flipped classroom is one in which students experience much of the content </a:t>
            </a:r>
            <a:r>
              <a:rPr lang="en-US" dirty="0" smtClean="0">
                <a:solidFill>
                  <a:srgbClr val="FFFF00"/>
                </a:solidFill>
              </a:rPr>
              <a:t>outside</a:t>
            </a:r>
            <a:r>
              <a:rPr lang="en-US" dirty="0" smtClean="0"/>
              <a:t> of the classroom </a:t>
            </a:r>
            <a:r>
              <a:rPr lang="en-US" dirty="0" smtClean="0">
                <a:solidFill>
                  <a:srgbClr val="FFFF00"/>
                </a:solidFill>
              </a:rPr>
              <a:t>before</a:t>
            </a:r>
            <a:r>
              <a:rPr lang="en-US" dirty="0" smtClean="0"/>
              <a:t> the class meeting and use time in the classroom for </a:t>
            </a:r>
            <a:r>
              <a:rPr lang="en-US" dirty="0" smtClean="0">
                <a:solidFill>
                  <a:srgbClr val="FFFF00"/>
                </a:solidFill>
              </a:rPr>
              <a:t>interaction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application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evaluation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Most Important Point!!!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teacher is the most important resource  a student can leverage.</a:t>
            </a:r>
          </a:p>
          <a:p>
            <a:endParaRPr lang="en-US" dirty="0"/>
          </a:p>
          <a:p>
            <a:r>
              <a:rPr lang="en-US" dirty="0" smtClean="0"/>
              <a:t>Just as a PowerPoint presentation is not the lecture, technology is not the teacher.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Ideally, there is course content available to students through technology organized for the particular courses.</a:t>
            </a:r>
          </a:p>
          <a:p>
            <a:endParaRPr lang="en-US" dirty="0"/>
          </a:p>
          <a:p>
            <a:r>
              <a:rPr lang="en-US" dirty="0" smtClean="0"/>
              <a:t>A standard online course can serve students well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Flipped Classroom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full course is not available through an organized online line </a:t>
            </a:r>
            <a:r>
              <a:rPr lang="en-US" dirty="0" smtClean="0"/>
              <a:t>course, </a:t>
            </a:r>
            <a:r>
              <a:rPr lang="en-US" dirty="0" smtClean="0"/>
              <a:t>it is still possible to leverage the flipped classroom model.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Faculty members need to identify available resources and provide students with the links.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Classroom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Increase in student motivation to come to class prepared – reward behaviors you want!!</a:t>
            </a:r>
          </a:p>
          <a:p>
            <a:endParaRPr lang="en-US" sz="2800" dirty="0"/>
          </a:p>
          <a:p>
            <a:r>
              <a:rPr lang="en-US" sz="2800" dirty="0" smtClean="0"/>
              <a:t>Student who miss class will still have access to and </a:t>
            </a:r>
            <a:r>
              <a:rPr lang="en-US" sz="3600" dirty="0" smtClean="0">
                <a:solidFill>
                  <a:srgbClr val="FFFF00"/>
                </a:solidFill>
              </a:rPr>
              <a:t>be responsible for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the course material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Flipped Classroom Benefits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 smtClean="0"/>
              <a:t>Students can build learning guides for use in future classes.</a:t>
            </a:r>
          </a:p>
          <a:p>
            <a:endParaRPr lang="en-US" sz="2800" dirty="0"/>
          </a:p>
          <a:p>
            <a:r>
              <a:rPr lang="en-US" sz="2800" dirty="0" smtClean="0"/>
              <a:t>Students can identify appropriate online resources for you!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884" y="121920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What is available on the web?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3886"/>
            <a:ext cx="2830968" cy="282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YouTube Math </a:t>
            </a:r>
            <a:r>
              <a:rPr lang="en-US" dirty="0" smtClean="0">
                <a:hlinkClick r:id="rId3"/>
              </a:rPr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8992"/>
            <a:ext cx="6858000" cy="481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8" t="13872" r="17595" b="35859"/>
          <a:stretch/>
        </p:blipFill>
        <p:spPr bwMode="auto">
          <a:xfrm>
            <a:off x="1905000" y="381002"/>
            <a:ext cx="5022376" cy="56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6157" y="6186313"/>
            <a:ext cx="210006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Dr. </a:t>
            </a:r>
            <a:r>
              <a:rPr lang="en-US" dirty="0" err="1" smtClean="0">
                <a:hlinkClick r:id="rId4"/>
              </a:rPr>
              <a:t>Dawg</a:t>
            </a:r>
            <a:r>
              <a:rPr lang="en-US" dirty="0" smtClean="0">
                <a:hlinkClick r:id="rId4"/>
              </a:rPr>
              <a:t> YouTube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Federal Resources for Educational Excellence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Math Topics</a:t>
            </a:r>
          </a:p>
          <a:p>
            <a:pPr lvl="1"/>
            <a:r>
              <a:rPr lang="en-US" sz="2400" dirty="0" smtClean="0"/>
              <a:t>Numbers and Operations</a:t>
            </a:r>
          </a:p>
          <a:p>
            <a:pPr lvl="1"/>
            <a:r>
              <a:rPr lang="en-US" sz="2400" dirty="0" smtClean="0"/>
              <a:t>Measurement</a:t>
            </a:r>
          </a:p>
          <a:p>
            <a:pPr lvl="1"/>
            <a:r>
              <a:rPr lang="en-US" sz="2400" dirty="0" smtClean="0"/>
              <a:t>Algebra</a:t>
            </a:r>
          </a:p>
          <a:p>
            <a:pPr lvl="1"/>
            <a:r>
              <a:rPr lang="en-US" sz="2400" dirty="0" smtClean="0"/>
              <a:t>Geometry</a:t>
            </a:r>
          </a:p>
          <a:p>
            <a:pPr lvl="1"/>
            <a:r>
              <a:rPr lang="en-US" sz="2400" dirty="0" smtClean="0"/>
              <a:t>Data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1"/>
            <a:ext cx="6248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indent="344488">
              <a:buNone/>
            </a:pPr>
            <a:r>
              <a:rPr lang="en-US" sz="3200" dirty="0">
                <a:solidFill>
                  <a:srgbClr val="FFFF00"/>
                </a:solidFill>
                <a:hlinkClick r:id="rId3"/>
              </a:rPr>
              <a:t>http://free.ed.gov/index.cfm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7" t="2992" r="15899" b="367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7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Kahn Academy </a:t>
            </a:r>
            <a:r>
              <a:rPr lang="en-US" sz="2400" dirty="0">
                <a:hlinkClick r:id="rId3"/>
              </a:rPr>
              <a:t>http://www.khanacademy.org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Think.com</a:t>
            </a:r>
          </a:p>
          <a:p>
            <a:endParaRPr lang="en-US" sz="2400" dirty="0"/>
          </a:p>
          <a:p>
            <a:r>
              <a:rPr lang="en-US" sz="2400" dirty="0" err="1" smtClean="0"/>
              <a:t>Youtube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Most Important Point!!!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must plan instruction that best meets students’ needed.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Our students are </a:t>
            </a:r>
            <a:r>
              <a:rPr lang="en-US" u="sng" dirty="0" smtClean="0">
                <a:solidFill>
                  <a:srgbClr val="FFFF00"/>
                </a:solidFill>
              </a:rPr>
              <a:t>usually</a:t>
            </a:r>
            <a:r>
              <a:rPr lang="en-US" dirty="0" smtClean="0">
                <a:solidFill>
                  <a:srgbClr val="FFFF00"/>
                </a:solidFill>
              </a:rPr>
              <a:t> comfortable using technology.</a:t>
            </a:r>
          </a:p>
          <a:p>
            <a:endParaRPr lang="en-US" dirty="0"/>
          </a:p>
          <a:p>
            <a:r>
              <a:rPr lang="en-US" dirty="0" smtClean="0"/>
              <a:t>We need to find ways to leverage that comfort.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2384" b="25894"/>
          <a:stretch/>
        </p:blipFill>
        <p:spPr bwMode="auto">
          <a:xfrm>
            <a:off x="-40381" y="0"/>
            <a:ext cx="91843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41" y="6096001"/>
            <a:ext cx="868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http://www.khanacademy.org/finance-economics/microeconomics/v/law-of-demand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4" t="15448" r="6495" b="27803"/>
          <a:stretch/>
        </p:blipFill>
        <p:spPr bwMode="auto">
          <a:xfrm>
            <a:off x="81458" y="18393"/>
            <a:ext cx="9049407" cy="567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9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47701" y="762002"/>
            <a:ext cx="7772400" cy="15001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Tips for Getting the Most From </a:t>
            </a:r>
            <a:r>
              <a:rPr lang="en-US" sz="4800" b="1" dirty="0" smtClean="0">
                <a:solidFill>
                  <a:srgbClr val="FFFF00"/>
                </a:solidFill>
              </a:rPr>
              <a:t>Technology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Google Office in Zur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3886203"/>
            <a:ext cx="2123043" cy="1409701"/>
          </a:xfrm>
          <a:prstGeom prst="rect">
            <a:avLst/>
          </a:prstGeom>
          <a:noFill/>
        </p:spPr>
      </p:pic>
      <p:pic>
        <p:nvPicPr>
          <p:cNvPr id="5124" name="Picture 4" descr="Google Office in Zuri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86200"/>
            <a:ext cx="2032000" cy="1524000"/>
          </a:xfrm>
          <a:prstGeom prst="rect">
            <a:avLst/>
          </a:prstGeom>
          <a:noFill/>
        </p:spPr>
      </p:pic>
      <p:pic>
        <p:nvPicPr>
          <p:cNvPr id="5126" name="Picture 6" descr="Google Office in Zuri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3" y="3886202"/>
            <a:ext cx="1943100" cy="145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7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Provide </a:t>
            </a:r>
            <a:r>
              <a:rPr lang="en-US" dirty="0" smtClean="0">
                <a:solidFill>
                  <a:srgbClr val="FFFF00"/>
                </a:solidFill>
              </a:rPr>
              <a:t>Students with a Compelling Reason </a:t>
            </a:r>
            <a:r>
              <a:rPr lang="en-US" dirty="0">
                <a:solidFill>
                  <a:srgbClr val="FFFF00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Use </a:t>
            </a:r>
            <a:r>
              <a:rPr lang="en-US" dirty="0">
                <a:solidFill>
                  <a:srgbClr val="FFFF00"/>
                </a:solidFill>
              </a:rPr>
              <a:t>the T</a:t>
            </a:r>
            <a:r>
              <a:rPr lang="en-US" dirty="0" smtClean="0">
                <a:solidFill>
                  <a:srgbClr val="FFFF00"/>
                </a:solidFill>
              </a:rPr>
              <a:t>echnology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414496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Does </a:t>
            </a:r>
            <a:r>
              <a:rPr lang="en-US" dirty="0"/>
              <a:t>your use of technology add something to the class that would be </a:t>
            </a:r>
            <a:r>
              <a:rPr lang="en-US" dirty="0" smtClean="0"/>
              <a:t>impossible </a:t>
            </a:r>
            <a:r>
              <a:rPr lang="en-US" dirty="0"/>
              <a:t>without it? 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Safe way to practice?</a:t>
            </a:r>
          </a:p>
          <a:p>
            <a:pPr lvl="2"/>
            <a:r>
              <a:rPr lang="en-US" dirty="0" smtClean="0"/>
              <a:t>Topics not covered in text or lecture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Review tools from prerequisite courses</a:t>
            </a:r>
          </a:p>
          <a:p>
            <a:pPr lvl="2"/>
            <a:r>
              <a:rPr lang="en-US" dirty="0" smtClean="0"/>
              <a:t>New perspectives and opinions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Expert testimony</a:t>
            </a:r>
          </a:p>
        </p:txBody>
      </p:sp>
    </p:spTree>
    <p:extLst>
      <p:ext uri="{BB962C8B-B14F-4D97-AF65-F5344CB8AC3E}">
        <p14:creationId xmlns:p14="http://schemas.microsoft.com/office/powerpoint/2010/main" val="40416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Provide Students with a Compelling Reason to Use the Technology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590799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If</a:t>
            </a:r>
            <a:r>
              <a:rPr lang="en-US" dirty="0"/>
              <a:t> you were a busy student what would make you bother to learn and use the technology? </a:t>
            </a:r>
            <a:endParaRPr lang="en-US" dirty="0" smtClean="0"/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Extra Incentives for using the technology</a:t>
            </a:r>
            <a:r>
              <a:rPr lang="en-US" b="1" dirty="0" smtClean="0"/>
              <a:t>?</a:t>
            </a:r>
          </a:p>
          <a:p>
            <a:pPr lvl="2"/>
            <a:r>
              <a:rPr lang="en-US" dirty="0" smtClean="0"/>
              <a:t>Making it count?</a:t>
            </a:r>
            <a:endParaRPr lang="en-US" b="1" dirty="0"/>
          </a:p>
          <a:p>
            <a:pPr lvl="1"/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3788724"/>
            <a:ext cx="2694449" cy="202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1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Specific Teaching Strategies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Games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Jeopardy, etc.</a:t>
            </a:r>
          </a:p>
          <a:p>
            <a:r>
              <a:rPr lang="en-US" dirty="0" err="1" smtClean="0"/>
              <a:t>Ignitor</a:t>
            </a:r>
            <a:r>
              <a:rPr lang="en-US" dirty="0" smtClean="0"/>
              <a:t> Questions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Webquests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Goanimate</a:t>
            </a:r>
            <a:r>
              <a:rPr lang="en-US" dirty="0" smtClean="0"/>
              <a:t> videos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Conversation grids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1524000"/>
            <a:ext cx="3414551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 smtClean="0">
                <a:solidFill>
                  <a:srgbClr val="FFFF00"/>
                </a:solidFill>
              </a:rPr>
              <a:t>Webquests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- T</a:t>
            </a:r>
            <a:r>
              <a:rPr lang="en-US" dirty="0" smtClean="0">
                <a:solidFill>
                  <a:srgbClr val="FFFF00"/>
                </a:solidFill>
              </a:rPr>
              <a:t>eacher poses a question and the students search for answers on the web.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Teachers provide background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Teacher provides questions (choices are best)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Teacher provides assessment criteria so that students know how they will be graded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Teacher describes how the information found will be shared and used in the course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all the U.S. presidents who served in the 20</a:t>
            </a:r>
            <a:r>
              <a:rPr lang="en-US" baseline="30000" dirty="0" smtClean="0"/>
              <a:t>th</a:t>
            </a:r>
            <a:r>
              <a:rPr lang="en-US" dirty="0" smtClean="0"/>
              <a:t> or 21</a:t>
            </a:r>
            <a:r>
              <a:rPr lang="en-US" baseline="30000" dirty="0" smtClean="0"/>
              <a:t>st</a:t>
            </a:r>
            <a:r>
              <a:rPr lang="en-US" dirty="0" smtClean="0"/>
              <a:t> century?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1" y="3305628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32" y="3276602"/>
            <a:ext cx="3227009" cy="24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7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52400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Listen to and converse with your students</a:t>
            </a:r>
          </a:p>
          <a:p>
            <a:pPr lvl="1"/>
            <a:r>
              <a:rPr lang="en-US" dirty="0" smtClean="0"/>
              <a:t>In-class</a:t>
            </a:r>
          </a:p>
          <a:p>
            <a:pPr lvl="1"/>
            <a:r>
              <a:rPr lang="en-US" dirty="0" smtClean="0"/>
              <a:t>Learning management system</a:t>
            </a:r>
          </a:p>
          <a:p>
            <a:pPr lvl="1"/>
            <a:r>
              <a:rPr lang="en-US" dirty="0" smtClean="0"/>
              <a:t>Class web page</a:t>
            </a:r>
          </a:p>
          <a:p>
            <a:pPr lvl="1"/>
            <a:r>
              <a:rPr lang="en-US" dirty="0" smtClean="0"/>
              <a:t>Social media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77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Learn and teach a process of discovery</a:t>
            </a:r>
          </a:p>
          <a:p>
            <a:pPr lvl="1"/>
            <a:r>
              <a:rPr lang="en-US" dirty="0" smtClean="0"/>
              <a:t>Laboratory </a:t>
            </a:r>
          </a:p>
          <a:p>
            <a:pPr lvl="1"/>
            <a:r>
              <a:rPr lang="en-US" dirty="0" smtClean="0"/>
              <a:t>Field trip</a:t>
            </a:r>
          </a:p>
          <a:p>
            <a:pPr lvl="1"/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Web-quest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69" y="2743202"/>
            <a:ext cx="2874465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Generations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3"/>
            <a:ext cx="2667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u="sng" dirty="0" smtClean="0">
                <a:solidFill>
                  <a:srgbClr val="FFFF00"/>
                </a:solidFill>
              </a:rPr>
              <a:t>Baby Boomers</a:t>
            </a:r>
          </a:p>
          <a:p>
            <a:pPr lvl="1">
              <a:buNone/>
            </a:pPr>
            <a:r>
              <a:rPr lang="en-US" sz="1800" dirty="0" smtClean="0"/>
              <a:t>Work-Centric</a:t>
            </a:r>
          </a:p>
          <a:p>
            <a:pPr lvl="1">
              <a:buNone/>
            </a:pPr>
            <a:r>
              <a:rPr lang="en-US" sz="1800" dirty="0" smtClean="0"/>
              <a:t>Independent</a:t>
            </a:r>
          </a:p>
          <a:p>
            <a:pPr lvl="1">
              <a:buNone/>
            </a:pPr>
            <a:r>
              <a:rPr lang="en-US" sz="1800" dirty="0" smtClean="0"/>
              <a:t>Goal-Oriented</a:t>
            </a:r>
          </a:p>
          <a:p>
            <a:pPr lvl="1">
              <a:buNone/>
            </a:pPr>
            <a:r>
              <a:rPr lang="en-US" sz="1800" dirty="0" smtClean="0"/>
              <a:t>Competitive</a:t>
            </a:r>
          </a:p>
          <a:p>
            <a:pPr lvl="1">
              <a:buNone/>
            </a:pPr>
            <a:r>
              <a:rPr lang="en-US" sz="1800" dirty="0" smtClean="0"/>
              <a:t>Structured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600203"/>
            <a:ext cx="3048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u="sng" dirty="0" smtClean="0">
                <a:solidFill>
                  <a:srgbClr val="FFFF00"/>
                </a:solidFill>
              </a:rPr>
              <a:t>Generation X </a:t>
            </a:r>
            <a:endParaRPr lang="en-US" u="sng" dirty="0" smtClean="0">
              <a:solidFill>
                <a:srgbClr val="FFFF00"/>
              </a:solidFill>
            </a:endParaRPr>
          </a:p>
          <a:p>
            <a:pPr lvl="1" indent="-566738">
              <a:buNone/>
              <a:tabLst>
                <a:tab pos="628650" algn="l"/>
              </a:tabLst>
            </a:pPr>
            <a:r>
              <a:rPr lang="en-US" sz="1800" dirty="0" smtClean="0"/>
              <a:t>Value Work / Life Balance</a:t>
            </a:r>
          </a:p>
          <a:p>
            <a:pPr lvl="1" indent="-566738">
              <a:buNone/>
              <a:tabLst>
                <a:tab pos="628650" algn="l"/>
              </a:tabLst>
            </a:pPr>
            <a:r>
              <a:rPr lang="en-US" sz="1800" dirty="0" smtClean="0"/>
              <a:t>Individualistic</a:t>
            </a:r>
          </a:p>
          <a:p>
            <a:pPr lvl="1" indent="-566738">
              <a:buNone/>
              <a:tabLst>
                <a:tab pos="628650" algn="l"/>
              </a:tabLst>
            </a:pPr>
            <a:r>
              <a:rPr lang="en-US" sz="1800" dirty="0" smtClean="0"/>
              <a:t>Technologically Adept</a:t>
            </a:r>
          </a:p>
          <a:p>
            <a:pPr lvl="1" indent="-566738">
              <a:buNone/>
              <a:tabLst>
                <a:tab pos="628650" algn="l"/>
              </a:tabLst>
            </a:pPr>
            <a:r>
              <a:rPr lang="en-US" sz="1800" dirty="0" smtClean="0"/>
              <a:t>Flexible</a:t>
            </a: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600203"/>
            <a:ext cx="281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600202"/>
            <a:ext cx="2971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FF00"/>
                </a:solidFill>
                <a:latin typeface="+mn-lt"/>
              </a:rPr>
              <a:t>Net Generation</a:t>
            </a:r>
          </a:p>
          <a:p>
            <a:pPr lvl="1"/>
            <a:r>
              <a:rPr lang="en-US" dirty="0" smtClean="0">
                <a:latin typeface="+mn-lt"/>
              </a:rPr>
              <a:t>Family-Centric</a:t>
            </a:r>
          </a:p>
          <a:p>
            <a:pPr lvl="1"/>
            <a:r>
              <a:rPr lang="en-US" dirty="0" smtClean="0">
                <a:latin typeface="+mn-lt"/>
              </a:rPr>
              <a:t>Team Oriented</a:t>
            </a:r>
          </a:p>
          <a:p>
            <a:pPr lvl="1"/>
            <a:r>
              <a:rPr lang="en-US" dirty="0" smtClean="0">
                <a:latin typeface="+mn-lt"/>
              </a:rPr>
              <a:t>Achievement Oriented</a:t>
            </a:r>
          </a:p>
          <a:p>
            <a:pPr lvl="1"/>
            <a:r>
              <a:rPr lang="en-US" dirty="0" smtClean="0">
                <a:latin typeface="+mn-lt"/>
              </a:rPr>
              <a:t>Tech Savvy</a:t>
            </a:r>
          </a:p>
          <a:p>
            <a:pPr lvl="1"/>
            <a:r>
              <a:rPr lang="en-US" dirty="0" smtClean="0">
                <a:latin typeface="+mn-lt"/>
              </a:rPr>
              <a:t>Like</a:t>
            </a:r>
          </a:p>
          <a:p>
            <a:pPr lvl="1"/>
            <a:r>
              <a:rPr lang="en-US" dirty="0" smtClean="0">
                <a:latin typeface="+mn-lt"/>
              </a:rPr>
              <a:t>Structured</a:t>
            </a:r>
          </a:p>
          <a:p>
            <a:pPr lvl="1"/>
            <a:endParaRPr lang="en-US" dirty="0" smtClean="0"/>
          </a:p>
        </p:txBody>
      </p:sp>
      <p:pic>
        <p:nvPicPr>
          <p:cNvPr id="48130" name="Picture 2" descr="http://t2.gstatic.com/images?q=tbn:yRBGmUGHDYfCiM:http://www.historycooperative.org/journals/jah/91.4/images/hall_fig01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3" y="4495800"/>
            <a:ext cx="1531868" cy="1295400"/>
          </a:xfrm>
          <a:prstGeom prst="rect">
            <a:avLst/>
          </a:prstGeom>
          <a:noFill/>
        </p:spPr>
      </p:pic>
      <p:pic>
        <p:nvPicPr>
          <p:cNvPr id="48132" name="Picture 4" descr="http://t2.gstatic.com/images?q=tbn:n_sC-EsDkLpHqM:http://cache4.asset-cache.net/xc/200137494-001.jpg%3Fv%3D1%26c%3DIWSAsset%26k%3D2%26d%3DEDF6F2F4F969CEBD62AB0BF480B44DE5EE66FA52007DD98950D8E79B9199538B9DD67CA1DA4E9F7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1676400" cy="1295400"/>
          </a:xfrm>
          <a:prstGeom prst="rect">
            <a:avLst/>
          </a:prstGeom>
          <a:noFill/>
        </p:spPr>
      </p:pic>
      <p:pic>
        <p:nvPicPr>
          <p:cNvPr id="48134" name="Picture 6" descr="http://t3.gstatic.com/images?q=tbn:l_mTyE1MROcMmM:http://www.almightydad.com/wp-content/uploads/2009/05/CellPhoneDriv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572000"/>
            <a:ext cx="16764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57400" y="1447802"/>
            <a:ext cx="6629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Teach students to think critically</a:t>
            </a:r>
          </a:p>
          <a:p>
            <a:pPr lvl="1"/>
            <a:r>
              <a:rPr lang="en-US" dirty="0" smtClean="0"/>
              <a:t>Evaluate sources</a:t>
            </a:r>
          </a:p>
          <a:p>
            <a:pPr lvl="1"/>
            <a:r>
              <a:rPr lang="en-US" dirty="0" smtClean="0"/>
              <a:t>Confirm the story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Support and facilitate collaboration</a:t>
            </a:r>
          </a:p>
          <a:p>
            <a:pPr lvl="1"/>
            <a:r>
              <a:rPr lang="en-US" dirty="0"/>
              <a:t>In-class</a:t>
            </a:r>
          </a:p>
          <a:p>
            <a:pPr lvl="1"/>
            <a:r>
              <a:rPr lang="en-US" dirty="0"/>
              <a:t>Learning management system</a:t>
            </a:r>
          </a:p>
          <a:p>
            <a:pPr lvl="1"/>
            <a:r>
              <a:rPr lang="en-US" dirty="0"/>
              <a:t>Class web page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2"/>
            <a:ext cx="1760207" cy="393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Include peer instruction and facilitate learning communities</a:t>
            </a:r>
          </a:p>
          <a:p>
            <a:endParaRPr lang="en-US" dirty="0" smtClean="0"/>
          </a:p>
          <a:p>
            <a:r>
              <a:rPr lang="en-US" dirty="0" smtClean="0"/>
              <a:t>Embrace computer-aided instruction.  Search for technology-based simulations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Schedule shorter activities due to shorter attention spans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Teach to multiple learning and intake styles.</a:t>
            </a:r>
          </a:p>
          <a:p>
            <a:pPr lvl="1"/>
            <a:r>
              <a:rPr lang="en-US" dirty="0" smtClean="0"/>
              <a:t>Every objective has to be experienced through multiple methods.</a:t>
            </a:r>
          </a:p>
          <a:p>
            <a:pPr lvl="1"/>
            <a:r>
              <a:rPr lang="en-US" dirty="0" smtClean="0"/>
              <a:t>Use multiple assessment strategies instead of just tests.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Provide stimulating visuals.</a:t>
            </a:r>
          </a:p>
          <a:p>
            <a:pPr lvl="1"/>
            <a:r>
              <a:rPr lang="en-US" dirty="0" smtClean="0"/>
              <a:t>Over 2/3 of Net Gens are visual learners.</a:t>
            </a:r>
          </a:p>
          <a:p>
            <a:pPr lvl="1"/>
            <a:r>
              <a:rPr lang="en-US" dirty="0" smtClean="0"/>
              <a:t>Give auditory instruction in short bursts.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Handouts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Web Resources for Students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Free web resources for students to use to reinforce learning</a:t>
            </a:r>
          </a:p>
          <a:p>
            <a:endParaRPr lang="en-US" dirty="0" smtClean="0"/>
          </a:p>
          <a:p>
            <a:r>
              <a:rPr lang="en-US" dirty="0" smtClean="0"/>
              <a:t>Effective Ways to Enhance Learning with Technology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50 things that can work in or out of the classroom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Handouts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458200" cy="4525963"/>
          </a:xfrm>
        </p:spPr>
        <p:txBody>
          <a:bodyPr/>
          <a:lstStyle/>
          <a:p>
            <a:r>
              <a:rPr lang="en-US" dirty="0" smtClean="0"/>
              <a:t>Top 35 Free Tools for Teaching with Technology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Free online systems and software to support learning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Effective Web Resources for Students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Free web resources for students to use to reinforce learning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THANK YOU!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Misconceptions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 all Net Gens are experts in using technology at a high level.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25146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openeducation.net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14800"/>
            <a:ext cx="184638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63716"/>
            <a:ext cx="1538288" cy="170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Misconceptions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2"/>
            <a:ext cx="8229600" cy="4525963"/>
          </a:xfrm>
        </p:spPr>
        <p:txBody>
          <a:bodyPr/>
          <a:lstStyle/>
          <a:p>
            <a:r>
              <a:rPr lang="en-US" dirty="0" smtClean="0"/>
              <a:t>Not all Net Gens are experts in using technology at a high level.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Not all Net Gens have the same mastery of or access to technology.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25146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openeducation.net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267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openeducation.net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32" y="4890138"/>
            <a:ext cx="2397368" cy="18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Misconceptions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Net Gens are experts in using technology at a high level.</a:t>
            </a:r>
          </a:p>
          <a:p>
            <a:endParaRPr lang="en-US" dirty="0" smtClean="0"/>
          </a:p>
          <a:p>
            <a:r>
              <a:rPr lang="en-US" dirty="0" smtClean="0"/>
              <a:t>Not all Net Gens have the same mastery </a:t>
            </a:r>
            <a:r>
              <a:rPr lang="en-US" u="sng" dirty="0" smtClean="0"/>
              <a:t>of</a:t>
            </a:r>
            <a:r>
              <a:rPr lang="en-US" dirty="0" smtClean="0"/>
              <a:t> or access </a:t>
            </a:r>
            <a:r>
              <a:rPr lang="en-US" u="sng" dirty="0" smtClean="0"/>
              <a:t>to</a:t>
            </a:r>
            <a:r>
              <a:rPr lang="en-US" dirty="0" smtClean="0"/>
              <a:t> technology.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Intra-generational differences exist based on socioeconomic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09600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Bullen</a:t>
            </a:r>
            <a:r>
              <a:rPr lang="en-US" dirty="0" smtClean="0"/>
              <a:t>  BC Institute of Technology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25146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openeducation.net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2672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openeducation.net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Issues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Net Gens tend to “cut and paste,” leading to “accidental plagiarism.” 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05400" y="25146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openeducation.net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Issues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Gens tend to “cut and paste,” leading to accidental plagiarism.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The technology gap between Net Gens and adults may be exaggerated.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5146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openeducation.net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26720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Bullen</a:t>
            </a:r>
            <a:r>
              <a:rPr lang="en-US" dirty="0" smtClean="0"/>
              <a:t>  BC Institute of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 the Net Generation June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 the Net Generation June 2010</Template>
  <TotalTime>705</TotalTime>
  <Words>1024</Words>
  <Application>Microsoft Office PowerPoint</Application>
  <PresentationFormat>On-screen Show (4:3)</PresentationFormat>
  <Paragraphs>281</Paragraphs>
  <Slides>45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Teaching the Net Generation June 2010</vt:lpstr>
      <vt:lpstr>Leveraging Technology Without Being Replaced by It: Adapting the Flipped Classroom Model</vt:lpstr>
      <vt:lpstr>Most Important Point!!!</vt:lpstr>
      <vt:lpstr>2nd Most Important Point!!!</vt:lpstr>
      <vt:lpstr>The Three Generations</vt:lpstr>
      <vt:lpstr>Misconceptions </vt:lpstr>
      <vt:lpstr>Misconceptions </vt:lpstr>
      <vt:lpstr>Misconceptions </vt:lpstr>
      <vt:lpstr>Possible Issues </vt:lpstr>
      <vt:lpstr>Possible Issues </vt:lpstr>
      <vt:lpstr>PowerPoint Presentation</vt:lpstr>
      <vt:lpstr>Infectious Message</vt:lpstr>
      <vt:lpstr>Infectious Message</vt:lpstr>
      <vt:lpstr>Discernible Value</vt:lpstr>
      <vt:lpstr>Familiar Delivery</vt:lpstr>
      <vt:lpstr>PowerPoint Presentation</vt:lpstr>
      <vt:lpstr>PowerPoint Presentation</vt:lpstr>
      <vt:lpstr>PowerPoint Presentation</vt:lpstr>
      <vt:lpstr>Flipping the Classroom</vt:lpstr>
      <vt:lpstr>What is a Flipped Classroom?</vt:lpstr>
      <vt:lpstr>Flipped Classroom</vt:lpstr>
      <vt:lpstr>Flipped Classroom</vt:lpstr>
      <vt:lpstr>Flipped Classroom Benefits</vt:lpstr>
      <vt:lpstr>Flipped Classroom Benefits</vt:lpstr>
      <vt:lpstr>PowerPoint Presentation</vt:lpstr>
      <vt:lpstr>YouTube Math Lesson</vt:lpstr>
      <vt:lpstr>PowerPoint Presentation</vt:lpstr>
      <vt:lpstr>Some Samples</vt:lpstr>
      <vt:lpstr>PowerPoint Presentation</vt:lpstr>
      <vt:lpstr>Samples</vt:lpstr>
      <vt:lpstr>PowerPoint Presentation</vt:lpstr>
      <vt:lpstr>PowerPoint Presentation</vt:lpstr>
      <vt:lpstr>PowerPoint Presentation</vt:lpstr>
      <vt:lpstr>Provide Students with a Compelling Reason to Use the Technology </vt:lpstr>
      <vt:lpstr>Provide Students with a Compelling Reason to Use the Technology </vt:lpstr>
      <vt:lpstr>Specific Teaching Strategies</vt:lpstr>
      <vt:lpstr>Teaching Tips</vt:lpstr>
      <vt:lpstr>Webquest</vt:lpstr>
      <vt:lpstr>Teaching Tips</vt:lpstr>
      <vt:lpstr>Teaching Tips</vt:lpstr>
      <vt:lpstr>Teaching Tips</vt:lpstr>
      <vt:lpstr>Teaching Tips</vt:lpstr>
      <vt:lpstr>Teaching Tips</vt:lpstr>
      <vt:lpstr>Handouts</vt:lpstr>
      <vt:lpstr>Handouts</vt:lpstr>
      <vt:lpstr>THANK YOU!</vt:lpstr>
    </vt:vector>
  </TitlesOfParts>
  <Company>IBC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the Net Generation</dc:title>
  <dc:creator>jeff.schillinger</dc:creator>
  <cp:lastModifiedBy>jeff.schillinger</cp:lastModifiedBy>
  <cp:revision>75</cp:revision>
  <cp:lastPrinted>2012-08-19T12:34:03Z</cp:lastPrinted>
  <dcterms:created xsi:type="dcterms:W3CDTF">2010-05-11T23:07:06Z</dcterms:created>
  <dcterms:modified xsi:type="dcterms:W3CDTF">2012-08-19T12:39:06Z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TC103807011033</vt:lpwstr>
  </property>
</Properties>
</file>